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60" r:id="rId8"/>
    <p:sldId id="266" r:id="rId9"/>
    <p:sldId id="274" r:id="rId10"/>
    <p:sldId id="267" r:id="rId11"/>
    <p:sldId id="268" r:id="rId12"/>
    <p:sldId id="269" r:id="rId13"/>
    <p:sldId id="270" r:id="rId14"/>
    <p:sldId id="271" r:id="rId15"/>
    <p:sldId id="272" r:id="rId16"/>
    <p:sldId id="275" r:id="rId17"/>
    <p:sldId id="263" r:id="rId18"/>
    <p:sldId id="273" r:id="rId19"/>
    <p:sldId id="26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p:cViewPr varScale="1">
        <p:scale>
          <a:sx n="98" d="100"/>
          <a:sy n="98" d="100"/>
        </p:scale>
        <p:origin x="192" y="424"/>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3/31/20</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3/31/20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10</a:t>
            </a:fld>
            <a:endParaRPr lang="en-US" dirty="0"/>
          </a:p>
        </p:txBody>
      </p:sp>
    </p:spTree>
    <p:extLst>
      <p:ext uri="{BB962C8B-B14F-4D97-AF65-F5344CB8AC3E}">
        <p14:creationId xmlns:p14="http://schemas.microsoft.com/office/powerpoint/2010/main" val="202498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11</a:t>
            </a:fld>
            <a:endParaRPr lang="en-US" dirty="0"/>
          </a:p>
        </p:txBody>
      </p:sp>
    </p:spTree>
    <p:extLst>
      <p:ext uri="{BB962C8B-B14F-4D97-AF65-F5344CB8AC3E}">
        <p14:creationId xmlns:p14="http://schemas.microsoft.com/office/powerpoint/2010/main" val="50382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dirty="0"/>
          </a:p>
        </p:txBody>
      </p:sp>
    </p:spTree>
    <p:extLst>
      <p:ext uri="{BB962C8B-B14F-4D97-AF65-F5344CB8AC3E}">
        <p14:creationId xmlns:p14="http://schemas.microsoft.com/office/powerpoint/2010/main" val="100671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13</a:t>
            </a:fld>
            <a:endParaRPr lang="en-US" dirty="0"/>
          </a:p>
        </p:txBody>
      </p:sp>
    </p:spTree>
    <p:extLst>
      <p:ext uri="{BB962C8B-B14F-4D97-AF65-F5344CB8AC3E}">
        <p14:creationId xmlns:p14="http://schemas.microsoft.com/office/powerpoint/2010/main" val="951869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15</a:t>
            </a:fld>
            <a:endParaRPr lang="en-US" dirty="0"/>
          </a:p>
        </p:txBody>
      </p:sp>
    </p:spTree>
    <p:extLst>
      <p:ext uri="{BB962C8B-B14F-4D97-AF65-F5344CB8AC3E}">
        <p14:creationId xmlns:p14="http://schemas.microsoft.com/office/powerpoint/2010/main" val="82007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extLst>
      <p:ext uri="{BB962C8B-B14F-4D97-AF65-F5344CB8AC3E}">
        <p14:creationId xmlns:p14="http://schemas.microsoft.com/office/powerpoint/2010/main" val="364809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6</a:t>
            </a:fld>
            <a:endParaRPr lang="en-US" dirty="0"/>
          </a:p>
        </p:txBody>
      </p:sp>
    </p:spTree>
    <p:extLst>
      <p:ext uri="{BB962C8B-B14F-4D97-AF65-F5344CB8AC3E}">
        <p14:creationId xmlns:p14="http://schemas.microsoft.com/office/powerpoint/2010/main" val="156799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dirty="0"/>
          </a:p>
        </p:txBody>
      </p:sp>
    </p:spTree>
    <p:extLst>
      <p:ext uri="{BB962C8B-B14F-4D97-AF65-F5344CB8AC3E}">
        <p14:creationId xmlns:p14="http://schemas.microsoft.com/office/powerpoint/2010/main" val="303278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8</a:t>
            </a:fld>
            <a:endParaRPr lang="en-US" dirty="0"/>
          </a:p>
        </p:txBody>
      </p:sp>
    </p:spTree>
    <p:extLst>
      <p:ext uri="{BB962C8B-B14F-4D97-AF65-F5344CB8AC3E}">
        <p14:creationId xmlns:p14="http://schemas.microsoft.com/office/powerpoint/2010/main" val="96516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9</a:t>
            </a:fld>
            <a:endParaRPr lang="en-US" dirty="0"/>
          </a:p>
        </p:txBody>
      </p:sp>
    </p:spTree>
    <p:extLst>
      <p:ext uri="{BB962C8B-B14F-4D97-AF65-F5344CB8AC3E}">
        <p14:creationId xmlns:p14="http://schemas.microsoft.com/office/powerpoint/2010/main" val="29508104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GB"/>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GB"/>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3/31/20</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GB"/>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dirty="0"/>
              <a:t>www.website.com</a:t>
            </a:r>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GB"/>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GB"/>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GB"/>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nusmv.fbk.eu/"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inf.ed.ac.uk/teaching/courses/fv/nusmv/nusmv-startup.html" TargetMode="External"/><Relationship Id="rId5" Type="http://schemas.openxmlformats.org/officeDocument/2006/relationships/hyperlink" Target="https://www.youtube.com/channel/UCUXDMaaobCO1He1HBiFZnPQ" TargetMode="External"/><Relationship Id="rId4" Type="http://schemas.openxmlformats.org/officeDocument/2006/relationships/hyperlink" Target="https://www.embedded.com/an-introduction-to-model-check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043064" y="2012733"/>
            <a:ext cx="5543624" cy="1425577"/>
          </a:xfrm>
        </p:spPr>
        <p:txBody>
          <a:bodyPr/>
          <a:lstStyle/>
          <a:p>
            <a:r>
              <a:rPr lang="en-US" dirty="0">
                <a:solidFill>
                  <a:schemeClr val="bg1"/>
                </a:solidFill>
              </a:rPr>
              <a:t>ONLINE BLOOD BANK MANAGEMENT SYSTEM</a:t>
            </a:r>
            <a:endParaRPr lang="en-US" b="0" dirty="0">
              <a:solidFill>
                <a:schemeClr val="bg1"/>
              </a:solidFill>
            </a:endParaRPr>
          </a:p>
        </p:txBody>
      </p:sp>
      <p:sp>
        <p:nvSpPr>
          <p:cNvPr id="3" name="Rectangle 2"/>
          <p:cNvSpPr>
            <a:spLocks noGrp="1"/>
          </p:cNvSpPr>
          <p:nvPr>
            <p:ph type="subTitle" idx="1"/>
          </p:nvPr>
        </p:nvSpPr>
        <p:spPr>
          <a:xfrm>
            <a:off x="3178696" y="4707218"/>
            <a:ext cx="5560392" cy="2459654"/>
          </a:xfrm>
        </p:spPr>
        <p:txBody>
          <a:bodyPr>
            <a:normAutofit/>
          </a:bodyPr>
          <a:lstStyle/>
          <a:p>
            <a:pPr algn="r"/>
            <a:r>
              <a:rPr lang="en-US" sz="2400" dirty="0">
                <a:solidFill>
                  <a:schemeClr val="bg2">
                    <a:lumMod val="90000"/>
                    <a:lumOff val="10000"/>
                  </a:schemeClr>
                </a:solidFill>
              </a:rPr>
              <a:t>Submitted To: Prof. Jamal Bentahar</a:t>
            </a:r>
          </a:p>
          <a:p>
            <a:pPr algn="r"/>
            <a:endParaRPr lang="en-US" sz="2400" dirty="0">
              <a:solidFill>
                <a:schemeClr val="bg2">
                  <a:lumMod val="90000"/>
                  <a:lumOff val="10000"/>
                </a:schemeClr>
              </a:solidFill>
            </a:endParaRPr>
          </a:p>
          <a:p>
            <a:pPr algn="r"/>
            <a:r>
              <a:rPr lang="en-US" sz="2400" dirty="0">
                <a:solidFill>
                  <a:schemeClr val="bg2">
                    <a:lumMod val="90000"/>
                    <a:lumOff val="10000"/>
                  </a:schemeClr>
                </a:solidFill>
              </a:rPr>
              <a:t>Name: Mohammed Faizan</a:t>
            </a:r>
          </a:p>
          <a:p>
            <a:pPr algn="r"/>
            <a:r>
              <a:rPr lang="en-US" sz="2400" dirty="0">
                <a:solidFill>
                  <a:schemeClr val="bg2">
                    <a:lumMod val="90000"/>
                    <a:lumOff val="10000"/>
                  </a:schemeClr>
                </a:solidFill>
              </a:rPr>
              <a:t>(40131626)</a:t>
            </a:r>
          </a:p>
        </p:txBody>
      </p:sp>
      <p:sp>
        <p:nvSpPr>
          <p:cNvPr id="4" name="Rectangle 2">
            <a:extLst>
              <a:ext uri="{FF2B5EF4-FFF2-40B4-BE49-F238E27FC236}">
                <a16:creationId xmlns:a16="http://schemas.microsoft.com/office/drawing/2014/main" id="{8AFF2765-5993-6744-9F09-6203A20E8789}"/>
              </a:ext>
            </a:extLst>
          </p:cNvPr>
          <p:cNvSpPr txBox="1">
            <a:spLocks/>
          </p:cNvSpPr>
          <p:nvPr/>
        </p:nvSpPr>
        <p:spPr>
          <a:xfrm>
            <a:off x="4860032" y="366803"/>
            <a:ext cx="3879056" cy="829950"/>
          </a:xfrm>
          <a:prstGeom prst="rect">
            <a:avLst/>
          </a:prstGeom>
          <a:noFill/>
        </p:spPr>
        <p:txBody>
          <a:bodyPr vert="horz" anchor="t">
            <a:normAutofit/>
          </a:bodyPr>
          <a:lstStyle>
            <a:lvl1pPr marL="0" marR="36576" indent="0" algn="l" rtl="0" eaLnBrk="1" latinLnBrk="0" hangingPunct="1">
              <a:spcBef>
                <a:spcPts val="0"/>
              </a:spcBef>
              <a:spcAft>
                <a:spcPts val="1000"/>
              </a:spcAft>
              <a:buClr>
                <a:schemeClr val="accent1"/>
              </a:buClr>
              <a:buSzPct val="80000"/>
              <a:buFont typeface="Arial" panose="020B0604020202020204" pitchFamily="34" charset="0"/>
              <a:buNone/>
              <a:defRPr sz="2800" kern="1200">
                <a:ln>
                  <a:noFill/>
                </a:ln>
                <a:solidFill>
                  <a:schemeClr val="bg2">
                    <a:lumMod val="75000"/>
                    <a:lumOff val="25000"/>
                  </a:schemeClr>
                </a:solidFill>
                <a:latin typeface="+mn-lt"/>
                <a:ea typeface="+mn-ea"/>
                <a:cs typeface="+mn-cs"/>
              </a:defRPr>
            </a:lvl1pPr>
            <a:lvl2pPr marL="457200" indent="0" algn="ctr" rtl="0" eaLnBrk="1" latinLnBrk="0" hangingPunct="1">
              <a:spcBef>
                <a:spcPct val="20000"/>
              </a:spcBef>
              <a:spcAft>
                <a:spcPts val="1000"/>
              </a:spcAft>
              <a:buClr>
                <a:schemeClr val="accent1"/>
              </a:buClr>
              <a:buSzPct val="95000"/>
              <a:buFont typeface="Arial" panose="020B0604020202020204" pitchFamily="34" charset="0"/>
              <a:buNone/>
              <a:defRPr sz="2400" kern="1200">
                <a:solidFill>
                  <a:schemeClr val="bg2"/>
                </a:solidFill>
                <a:latin typeface="+mn-lt"/>
                <a:ea typeface="+mn-ea"/>
                <a:cs typeface="+mn-cs"/>
              </a:defRPr>
            </a:lvl2pPr>
            <a:lvl3pPr marL="914400" indent="0" algn="ctr" rtl="0" eaLnBrk="1" latinLnBrk="0" hangingPunct="1">
              <a:spcBef>
                <a:spcPct val="20000"/>
              </a:spcBef>
              <a:spcAft>
                <a:spcPts val="1000"/>
              </a:spcAft>
              <a:buClr>
                <a:schemeClr val="accent1"/>
              </a:buClr>
              <a:buFont typeface="Arial" panose="020B0604020202020204" pitchFamily="34" charset="0"/>
              <a:buNone/>
              <a:defRPr sz="2000" kern="1200">
                <a:solidFill>
                  <a:schemeClr val="bg2"/>
                </a:solidFill>
                <a:latin typeface="+mn-lt"/>
                <a:ea typeface="+mn-ea"/>
                <a:cs typeface="+mn-cs"/>
              </a:defRPr>
            </a:lvl3pPr>
            <a:lvl4pPr marL="1371600" indent="0" algn="ctr"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4pPr>
            <a:lvl5pPr marL="1828800" indent="0" algn="ctr" rtl="0" eaLnBrk="1" latinLnBrk="0" hangingPunct="1">
              <a:spcBef>
                <a:spcPct val="20000"/>
              </a:spcBef>
              <a:spcAft>
                <a:spcPts val="1000"/>
              </a:spcAft>
              <a:buClr>
                <a:schemeClr val="accent1"/>
              </a:buClr>
              <a:buFont typeface="Arial" panose="020B0604020202020204" pitchFamily="34" charset="0"/>
              <a:buNone/>
              <a:defRPr sz="1800" kern="1200">
                <a:solidFill>
                  <a:schemeClr val="bg2"/>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sz="1600" kern="1200">
                <a:solidFill>
                  <a:schemeClr val="tx1"/>
                </a:solidFill>
                <a:latin typeface="+mn-lt"/>
                <a:ea typeface="+mn-ea"/>
                <a:cs typeface="+mn-cs"/>
              </a:defRPr>
            </a:lvl9pPr>
          </a:lstStyle>
          <a:p>
            <a:pPr algn="r"/>
            <a:r>
              <a:rPr lang="en-US" sz="2400" dirty="0">
                <a:solidFill>
                  <a:schemeClr val="bg1"/>
                </a:solidFill>
              </a:rPr>
              <a:t>INSE- 6250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RESULTS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10</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364752" y="1425865"/>
            <a:ext cx="8414495" cy="369332"/>
          </a:xfrm>
          <a:prstGeom prst="rect">
            <a:avLst/>
          </a:prstGeom>
          <a:noFill/>
        </p:spPr>
        <p:txBody>
          <a:bodyPr wrap="square" rtlCol="0">
            <a:spAutoFit/>
          </a:bodyPr>
          <a:lstStyle/>
          <a:p>
            <a:r>
              <a:rPr lang="en-IN" dirty="0">
                <a:solidFill>
                  <a:schemeClr val="tx2">
                    <a:lumMod val="25000"/>
                  </a:schemeClr>
                </a:solidFill>
              </a:rPr>
              <a:t>1. Execution of all valid specifications falling under Liveness (CTL) property </a:t>
            </a:r>
            <a:endParaRPr lang="en-US" dirty="0">
              <a:solidFill>
                <a:schemeClr val="tx2">
                  <a:lumMod val="25000"/>
                </a:schemeClr>
              </a:solidFill>
            </a:endParaRPr>
          </a:p>
        </p:txBody>
      </p:sp>
      <p:pic>
        <p:nvPicPr>
          <p:cNvPr id="8" name="Picture 7">
            <a:extLst>
              <a:ext uri="{FF2B5EF4-FFF2-40B4-BE49-F238E27FC236}">
                <a16:creationId xmlns:a16="http://schemas.microsoft.com/office/drawing/2014/main" id="{3D9CE76D-4A54-BD44-B98B-396734B161E0}"/>
              </a:ext>
            </a:extLst>
          </p:cNvPr>
          <p:cNvPicPr/>
          <p:nvPr/>
        </p:nvPicPr>
        <p:blipFill>
          <a:blip r:embed="rId3">
            <a:extLst>
              <a:ext uri="{28A0092B-C50C-407E-A947-70E740481C1C}">
                <a14:useLocalDpi xmlns:a14="http://schemas.microsoft.com/office/drawing/2010/main" val="0"/>
              </a:ext>
            </a:extLst>
          </a:blip>
          <a:stretch>
            <a:fillRect/>
          </a:stretch>
        </p:blipFill>
        <p:spPr>
          <a:xfrm>
            <a:off x="971600" y="2008042"/>
            <a:ext cx="7212279" cy="4675842"/>
          </a:xfrm>
          <a:prstGeom prst="rect">
            <a:avLst/>
          </a:prstGeom>
        </p:spPr>
      </p:pic>
    </p:spTree>
    <p:extLst>
      <p:ext uri="{BB962C8B-B14F-4D97-AF65-F5344CB8AC3E}">
        <p14:creationId xmlns:p14="http://schemas.microsoft.com/office/powerpoint/2010/main" val="4014575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RESULTS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www.website.com</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11</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107504" y="1556792"/>
            <a:ext cx="3600400" cy="4247317"/>
          </a:xfrm>
          <a:prstGeom prst="rect">
            <a:avLst/>
          </a:prstGeom>
          <a:noFill/>
        </p:spPr>
        <p:txBody>
          <a:bodyPr wrap="square" rtlCol="0">
            <a:spAutoFit/>
          </a:bodyPr>
          <a:lstStyle/>
          <a:p>
            <a:pPr lvl="0"/>
            <a:r>
              <a:rPr lang="en-IN" dirty="0">
                <a:solidFill>
                  <a:schemeClr val="tx2">
                    <a:lumMod val="25000"/>
                  </a:schemeClr>
                </a:solidFill>
              </a:rPr>
              <a:t>2. Counter Example of Reachability (CTL) property </a:t>
            </a:r>
          </a:p>
          <a:p>
            <a:endParaRPr lang="en-IN" dirty="0">
              <a:solidFill>
                <a:schemeClr val="tx2">
                  <a:lumMod val="25000"/>
                </a:schemeClr>
              </a:solidFill>
            </a:endParaRPr>
          </a:p>
          <a:p>
            <a:r>
              <a:rPr lang="en-IN" dirty="0">
                <a:solidFill>
                  <a:schemeClr val="tx2">
                    <a:lumMod val="25000"/>
                  </a:schemeClr>
                </a:solidFill>
              </a:rPr>
              <a:t>Property No. 14;  </a:t>
            </a:r>
            <a:r>
              <a:rPr lang="en-IN" b="1" dirty="0">
                <a:solidFill>
                  <a:schemeClr val="tx2">
                    <a:lumMod val="25000"/>
                  </a:schemeClr>
                </a:solidFill>
              </a:rPr>
              <a:t>AG (page-Authentication -&gt; AX page-BloodBankSystem)</a:t>
            </a:r>
          </a:p>
          <a:p>
            <a:endParaRPr lang="en-IN" b="1" dirty="0">
              <a:solidFill>
                <a:schemeClr val="tx2">
                  <a:lumMod val="25000"/>
                </a:schemeClr>
              </a:solidFill>
            </a:endParaRPr>
          </a:p>
          <a:p>
            <a:endParaRPr lang="en-IN" b="1" dirty="0">
              <a:solidFill>
                <a:schemeClr val="tx2">
                  <a:lumMod val="25000"/>
                </a:schemeClr>
              </a:solidFill>
            </a:endParaRPr>
          </a:p>
          <a:p>
            <a:r>
              <a:rPr lang="en-IN" dirty="0">
                <a:solidFill>
                  <a:schemeClr val="tx2">
                    <a:lumMod val="25000"/>
                  </a:schemeClr>
                </a:solidFill>
              </a:rPr>
              <a:t>Reason- from Authentication there are 2 transitions based on condition:</a:t>
            </a:r>
          </a:p>
          <a:p>
            <a:pPr marL="285750" indent="-285750">
              <a:buFont typeface="Arial" panose="020B0604020202020204" pitchFamily="34" charset="0"/>
              <a:buChar char="•"/>
            </a:pPr>
            <a:r>
              <a:rPr lang="en-IN" dirty="0">
                <a:solidFill>
                  <a:schemeClr val="tx2">
                    <a:lumMod val="25000"/>
                  </a:schemeClr>
                </a:solidFill>
              </a:rPr>
              <a:t>BloodBankSystem (if True)</a:t>
            </a:r>
          </a:p>
          <a:p>
            <a:pPr marL="285750" indent="-285750">
              <a:buFont typeface="Arial" panose="020B0604020202020204" pitchFamily="34" charset="0"/>
              <a:buChar char="•"/>
            </a:pPr>
            <a:r>
              <a:rPr lang="en-IN" dirty="0">
                <a:solidFill>
                  <a:schemeClr val="tx2">
                    <a:lumMod val="25000"/>
                  </a:schemeClr>
                </a:solidFill>
              </a:rPr>
              <a:t>LoginFailed (if False)</a:t>
            </a:r>
          </a:p>
          <a:p>
            <a:endParaRPr lang="en-IN" b="1" dirty="0">
              <a:solidFill>
                <a:schemeClr val="tx2">
                  <a:lumMod val="25000"/>
                </a:schemeClr>
              </a:solidFill>
            </a:endParaRPr>
          </a:p>
          <a:p>
            <a:endParaRPr lang="en-IN" dirty="0">
              <a:solidFill>
                <a:schemeClr val="tx2">
                  <a:lumMod val="25000"/>
                </a:schemeClr>
              </a:solidFill>
            </a:endParaRPr>
          </a:p>
        </p:txBody>
      </p:sp>
      <p:pic>
        <p:nvPicPr>
          <p:cNvPr id="9" name="Picture 8" descr="A screenshot of a cell phone&#10;&#10;Description automatically generated">
            <a:extLst>
              <a:ext uri="{FF2B5EF4-FFF2-40B4-BE49-F238E27FC236}">
                <a16:creationId xmlns:a16="http://schemas.microsoft.com/office/drawing/2014/main" id="{6A369B32-9667-9F4D-B80B-B5CD25FC004A}"/>
              </a:ext>
            </a:extLst>
          </p:cNvPr>
          <p:cNvPicPr/>
          <p:nvPr/>
        </p:nvPicPr>
        <p:blipFill>
          <a:blip r:embed="rId3">
            <a:extLst>
              <a:ext uri="{28A0092B-C50C-407E-A947-70E740481C1C}">
                <a14:useLocalDpi xmlns:a14="http://schemas.microsoft.com/office/drawing/2010/main" val="0"/>
              </a:ext>
            </a:extLst>
          </a:blip>
          <a:stretch>
            <a:fillRect/>
          </a:stretch>
        </p:blipFill>
        <p:spPr>
          <a:xfrm>
            <a:off x="3830092" y="0"/>
            <a:ext cx="5313907" cy="6858000"/>
          </a:xfrm>
          <a:prstGeom prst="rect">
            <a:avLst/>
          </a:prstGeom>
        </p:spPr>
      </p:pic>
    </p:spTree>
    <p:extLst>
      <p:ext uri="{BB962C8B-B14F-4D97-AF65-F5344CB8AC3E}">
        <p14:creationId xmlns:p14="http://schemas.microsoft.com/office/powerpoint/2010/main" val="213661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RESULTS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12</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719669" y="1628800"/>
            <a:ext cx="8172811" cy="1754326"/>
          </a:xfrm>
          <a:prstGeom prst="rect">
            <a:avLst/>
          </a:prstGeom>
          <a:noFill/>
        </p:spPr>
        <p:txBody>
          <a:bodyPr wrap="square" rtlCol="0">
            <a:spAutoFit/>
          </a:bodyPr>
          <a:lstStyle/>
          <a:p>
            <a:pPr lvl="0"/>
            <a:r>
              <a:rPr lang="en-IN" dirty="0">
                <a:solidFill>
                  <a:schemeClr val="tx2">
                    <a:lumMod val="25000"/>
                  </a:schemeClr>
                </a:solidFill>
              </a:rPr>
              <a:t>3. Valid Example of an LTL property </a:t>
            </a:r>
          </a:p>
          <a:p>
            <a:r>
              <a:rPr lang="en-IN" dirty="0">
                <a:solidFill>
                  <a:schemeClr val="tx2">
                    <a:lumMod val="25000"/>
                  </a:schemeClr>
                </a:solidFill>
              </a:rPr>
              <a:t>Property No. 35: </a:t>
            </a:r>
          </a:p>
          <a:p>
            <a:r>
              <a:rPr lang="en-IN" b="1" dirty="0">
                <a:solidFill>
                  <a:schemeClr val="tx2">
                    <a:lumMod val="25000"/>
                  </a:schemeClr>
                </a:solidFill>
              </a:rPr>
              <a:t>G F(page-LoginPage -&gt; (call-Authentication &amp; X page-Authentication))</a:t>
            </a:r>
            <a:endParaRPr lang="en-IN" dirty="0">
              <a:solidFill>
                <a:schemeClr val="tx2">
                  <a:lumMod val="25000"/>
                </a:schemeClr>
              </a:solidFill>
            </a:endParaRPr>
          </a:p>
          <a:p>
            <a:endParaRPr lang="en-IN" dirty="0">
              <a:solidFill>
                <a:schemeClr val="tx2">
                  <a:lumMod val="25000"/>
                </a:schemeClr>
              </a:solidFill>
            </a:endParaRPr>
          </a:p>
          <a:p>
            <a:r>
              <a:rPr lang="en-IN" dirty="0">
                <a:solidFill>
                  <a:schemeClr val="tx2">
                    <a:lumMod val="25000"/>
                  </a:schemeClr>
                </a:solidFill>
              </a:rPr>
              <a:t>Reason- Always from state LoginPage, if we call Authentication state, then next page will be Authentication eventually.</a:t>
            </a:r>
            <a:endParaRPr lang="en-US" dirty="0">
              <a:solidFill>
                <a:schemeClr val="tx2">
                  <a:lumMod val="25000"/>
                </a:schemeClr>
              </a:solidFill>
            </a:endParaRPr>
          </a:p>
        </p:txBody>
      </p:sp>
      <p:pic>
        <p:nvPicPr>
          <p:cNvPr id="3" name="Picture 2">
            <a:extLst>
              <a:ext uri="{FF2B5EF4-FFF2-40B4-BE49-F238E27FC236}">
                <a16:creationId xmlns:a16="http://schemas.microsoft.com/office/drawing/2014/main" id="{9127A60D-44DA-FB40-84B4-FFD8B0C0B30F}"/>
              </a:ext>
            </a:extLst>
          </p:cNvPr>
          <p:cNvPicPr>
            <a:picLocks noChangeAspect="1"/>
          </p:cNvPicPr>
          <p:nvPr/>
        </p:nvPicPr>
        <p:blipFill>
          <a:blip r:embed="rId3"/>
          <a:stretch>
            <a:fillRect/>
          </a:stretch>
        </p:blipFill>
        <p:spPr>
          <a:xfrm>
            <a:off x="574066" y="3933056"/>
            <a:ext cx="8112734" cy="1499079"/>
          </a:xfrm>
          <a:prstGeom prst="rect">
            <a:avLst/>
          </a:prstGeom>
        </p:spPr>
      </p:pic>
    </p:spTree>
    <p:extLst>
      <p:ext uri="{BB962C8B-B14F-4D97-AF65-F5344CB8AC3E}">
        <p14:creationId xmlns:p14="http://schemas.microsoft.com/office/powerpoint/2010/main" val="332858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CONCLUSION</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13</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719669" y="1628800"/>
            <a:ext cx="7524739" cy="2585323"/>
          </a:xfrm>
          <a:prstGeom prst="rect">
            <a:avLst/>
          </a:prstGeom>
          <a:noFill/>
        </p:spPr>
        <p:txBody>
          <a:bodyPr wrap="square" rtlCol="0">
            <a:spAutoFit/>
          </a:bodyPr>
          <a:lstStyle/>
          <a:p>
            <a:pPr algn="just"/>
            <a:r>
              <a:rPr lang="en-IN" dirty="0">
                <a:solidFill>
                  <a:schemeClr val="tx2">
                    <a:lumMod val="25000"/>
                  </a:schemeClr>
                </a:solidFill>
              </a:rPr>
              <a:t>	The project was aimed at modelling and verifying an Online Blood Bank Management System using NuSMV model checker tool. The model  represented the general flow or navigation webpage of the system with necessary functionalities. The properties was specified and verified using CTL and LTL formulas. The final execution of the properties hinted that most of the requirements were satisfied, and counter examples were generated accordingly for the properties that did not satisfy.</a:t>
            </a:r>
          </a:p>
          <a:p>
            <a:pPr lvl="0" algn="just"/>
            <a:endParaRPr lang="en-US" dirty="0">
              <a:solidFill>
                <a:schemeClr val="tx2">
                  <a:lumMod val="25000"/>
                </a:schemeClr>
              </a:solidFill>
            </a:endParaRPr>
          </a:p>
        </p:txBody>
      </p:sp>
    </p:spTree>
    <p:extLst>
      <p:ext uri="{BB962C8B-B14F-4D97-AF65-F5344CB8AC3E}">
        <p14:creationId xmlns:p14="http://schemas.microsoft.com/office/powerpoint/2010/main" val="2456750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Lessons Learned</a:t>
            </a:r>
          </a:p>
        </p:txBody>
      </p:sp>
      <p:sp>
        <p:nvSpPr>
          <p:cNvPr id="5" name="Footer Placeholder 4">
            <a:extLst>
              <a:ext uri="{FF2B5EF4-FFF2-40B4-BE49-F238E27FC236}">
                <a16:creationId xmlns:a16="http://schemas.microsoft.com/office/drawing/2014/main" id="{3E5AF986-4785-4968-99BD-3CA68F0E83A0}"/>
              </a:ext>
            </a:extLst>
          </p:cNvPr>
          <p:cNvSpPr>
            <a:spLocks noGrp="1"/>
          </p:cNvSpPr>
          <p:nvPr>
            <p:ph type="ftr" sz="quarter" idx="11"/>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14</a:t>
            </a:fld>
            <a:endParaRPr lang="en-US" dirty="0"/>
          </a:p>
        </p:txBody>
      </p:sp>
      <p:sp>
        <p:nvSpPr>
          <p:cNvPr id="7" name="TextBox 6">
            <a:extLst>
              <a:ext uri="{FF2B5EF4-FFF2-40B4-BE49-F238E27FC236}">
                <a16:creationId xmlns:a16="http://schemas.microsoft.com/office/drawing/2014/main" id="{FD80E315-8F78-974F-BDD9-D89D5B3D40F1}"/>
              </a:ext>
            </a:extLst>
          </p:cNvPr>
          <p:cNvSpPr txBox="1"/>
          <p:nvPr/>
        </p:nvSpPr>
        <p:spPr>
          <a:xfrm>
            <a:off x="822412" y="1628800"/>
            <a:ext cx="7499176" cy="46114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25000"/>
                  </a:schemeClr>
                </a:solidFill>
              </a:rPr>
              <a:t>How to analyze and understand a problem statement and convert it into a model.</a:t>
            </a:r>
          </a:p>
          <a:p>
            <a:pPr marL="285750" indent="-285750">
              <a:lnSpc>
                <a:spcPct val="150000"/>
              </a:lnSpc>
              <a:buFont typeface="Arial" panose="020B0604020202020204" pitchFamily="34" charset="0"/>
              <a:buChar char="•"/>
            </a:pPr>
            <a:r>
              <a:rPr lang="en-US" dirty="0">
                <a:solidFill>
                  <a:schemeClr val="tx2">
                    <a:lumMod val="25000"/>
                  </a:schemeClr>
                </a:solidFill>
              </a:rPr>
              <a:t>How to verify a system model using properties written in LTL and CTL using auxiliary operators and temporal operators.</a:t>
            </a:r>
          </a:p>
          <a:p>
            <a:pPr marL="285750" indent="-285750">
              <a:lnSpc>
                <a:spcPct val="150000"/>
              </a:lnSpc>
              <a:buFont typeface="Arial" panose="020B0604020202020204" pitchFamily="34" charset="0"/>
              <a:buChar char="•"/>
            </a:pPr>
            <a:r>
              <a:rPr lang="en-US" dirty="0">
                <a:solidFill>
                  <a:schemeClr val="tx2">
                    <a:lumMod val="25000"/>
                  </a:schemeClr>
                </a:solidFill>
              </a:rPr>
              <a:t>Understanding and specifying properties.</a:t>
            </a:r>
          </a:p>
          <a:p>
            <a:pPr marL="285750" indent="-285750">
              <a:lnSpc>
                <a:spcPct val="150000"/>
              </a:lnSpc>
              <a:buFont typeface="Arial" panose="020B0604020202020204" pitchFamily="34" charset="0"/>
              <a:buChar char="•"/>
            </a:pPr>
            <a:r>
              <a:rPr lang="en-US" dirty="0">
                <a:solidFill>
                  <a:schemeClr val="tx2">
                    <a:lumMod val="25000"/>
                  </a:schemeClr>
                </a:solidFill>
              </a:rPr>
              <a:t>Determining counter examples.</a:t>
            </a:r>
          </a:p>
          <a:p>
            <a:pPr marL="285750" indent="-285750">
              <a:lnSpc>
                <a:spcPct val="150000"/>
              </a:lnSpc>
              <a:buFont typeface="Arial" panose="020B0604020202020204" pitchFamily="34" charset="0"/>
              <a:buChar char="•"/>
            </a:pPr>
            <a:r>
              <a:rPr lang="en-US" dirty="0">
                <a:solidFill>
                  <a:schemeClr val="tx2">
                    <a:lumMod val="25000"/>
                  </a:schemeClr>
                </a:solidFill>
              </a:rPr>
              <a:t>NuSMV model checker tool usage.</a:t>
            </a:r>
          </a:p>
          <a:p>
            <a:pPr marL="285750" indent="-285750">
              <a:lnSpc>
                <a:spcPct val="150000"/>
              </a:lnSpc>
              <a:buFont typeface="Arial" panose="020B0604020202020204" pitchFamily="34" charset="0"/>
              <a:buChar char="•"/>
            </a:pPr>
            <a:r>
              <a:rPr lang="en-US" dirty="0">
                <a:solidFill>
                  <a:schemeClr val="tx2">
                    <a:lumMod val="25000"/>
                  </a:schemeClr>
                </a:solidFill>
              </a:rPr>
              <a:t>Creating our own finite state machines using Kripke structure and Buchi automaton.</a:t>
            </a:r>
          </a:p>
          <a:p>
            <a:pPr marL="285750" indent="-285750">
              <a:lnSpc>
                <a:spcPct val="150000"/>
              </a:lnSpc>
              <a:buFont typeface="Arial" panose="020B0604020202020204" pitchFamily="34" charset="0"/>
              <a:buChar char="•"/>
            </a:pPr>
            <a:endParaRPr lang="en-US" dirty="0">
              <a:solidFill>
                <a:schemeClr val="tx2">
                  <a:lumMod val="25000"/>
                </a:schemeClr>
              </a:solidFill>
            </a:endParaRPr>
          </a:p>
          <a:p>
            <a:pPr marL="285750" indent="-285750">
              <a:lnSpc>
                <a:spcPct val="150000"/>
              </a:lnSpc>
              <a:buFont typeface="Arial" panose="020B0604020202020204" pitchFamily="34" charset="0"/>
              <a:buChar char="•"/>
            </a:pPr>
            <a:endParaRPr lang="en-US" dirty="0">
              <a:solidFill>
                <a:schemeClr val="tx2">
                  <a:lumMod val="2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References</a:t>
            </a:r>
          </a:p>
        </p:txBody>
      </p:sp>
      <p:sp>
        <p:nvSpPr>
          <p:cNvPr id="5" name="Footer Placeholder 4">
            <a:extLst>
              <a:ext uri="{FF2B5EF4-FFF2-40B4-BE49-F238E27FC236}">
                <a16:creationId xmlns:a16="http://schemas.microsoft.com/office/drawing/2014/main" id="{3E5AF986-4785-4968-99BD-3CA68F0E83A0}"/>
              </a:ext>
            </a:extLst>
          </p:cNvPr>
          <p:cNvSpPr>
            <a:spLocks noGrp="1"/>
          </p:cNvSpPr>
          <p:nvPr>
            <p:ph type="ftr" sz="quarter" idx="11"/>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F1415E19-0A19-48F5-975B-046833778EC7}"/>
              </a:ext>
            </a:extLst>
          </p:cNvPr>
          <p:cNvSpPr>
            <a:spLocks noGrp="1"/>
          </p:cNvSpPr>
          <p:nvPr>
            <p:ph type="sldNum" sz="quarter" idx="12"/>
          </p:nvPr>
        </p:nvSpPr>
        <p:spPr/>
        <p:txBody>
          <a:bodyPr/>
          <a:lstStyle/>
          <a:p>
            <a:fld id="{FEA1243F-3000-4347-94A4-FBDEAD3122CB}" type="slidenum">
              <a:rPr lang="en-US" smtClean="0"/>
              <a:pPr/>
              <a:t>15</a:t>
            </a:fld>
            <a:endParaRPr lang="en-US" dirty="0"/>
          </a:p>
        </p:txBody>
      </p:sp>
      <p:sp>
        <p:nvSpPr>
          <p:cNvPr id="7" name="TextBox 6">
            <a:extLst>
              <a:ext uri="{FF2B5EF4-FFF2-40B4-BE49-F238E27FC236}">
                <a16:creationId xmlns:a16="http://schemas.microsoft.com/office/drawing/2014/main" id="{FD80E315-8F78-974F-BDD9-D89D5B3D40F1}"/>
              </a:ext>
            </a:extLst>
          </p:cNvPr>
          <p:cNvSpPr txBox="1"/>
          <p:nvPr/>
        </p:nvSpPr>
        <p:spPr>
          <a:xfrm>
            <a:off x="822412" y="1628800"/>
            <a:ext cx="7499176" cy="46114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25000"/>
                  </a:schemeClr>
                </a:solidFill>
              </a:rPr>
              <a:t>Lecture Notes from INSE 6250 – Quality Methodologies for Software.</a:t>
            </a:r>
          </a:p>
          <a:p>
            <a:pPr marL="285750" indent="-285750">
              <a:lnSpc>
                <a:spcPct val="150000"/>
              </a:lnSpc>
              <a:buFont typeface="Arial" panose="020B0604020202020204" pitchFamily="34" charset="0"/>
              <a:buChar char="•"/>
            </a:pPr>
            <a:r>
              <a:rPr lang="en-IN" dirty="0">
                <a:solidFill>
                  <a:schemeClr val="tx2">
                    <a:lumMod val="25000"/>
                  </a:schemeClr>
                </a:solidFill>
                <a:hlinkClick r:id="rId3">
                  <a:extLst>
                    <a:ext uri="{A12FA001-AC4F-418D-AE19-62706E023703}">
                      <ahyp:hlinkClr xmlns:ahyp="http://schemas.microsoft.com/office/drawing/2018/hyperlinkcolor" val="tx"/>
                    </a:ext>
                  </a:extLst>
                </a:hlinkClick>
              </a:rPr>
              <a:t>http://nusmv.fbk.eu/</a:t>
            </a:r>
            <a:endParaRPr lang="en-IN" dirty="0">
              <a:solidFill>
                <a:schemeClr val="tx2">
                  <a:lumMod val="25000"/>
                </a:schemeClr>
              </a:solidFill>
            </a:endParaRPr>
          </a:p>
          <a:p>
            <a:pPr marL="285750" indent="-285750">
              <a:lnSpc>
                <a:spcPct val="150000"/>
              </a:lnSpc>
              <a:buFont typeface="Arial" panose="020B0604020202020204" pitchFamily="34" charset="0"/>
              <a:buChar char="•"/>
            </a:pPr>
            <a:r>
              <a:rPr lang="en-IN" dirty="0">
                <a:solidFill>
                  <a:schemeClr val="tx2">
                    <a:lumMod val="25000"/>
                  </a:schemeClr>
                </a:solidFill>
                <a:hlinkClick r:id="rId4">
                  <a:extLst>
                    <a:ext uri="{A12FA001-AC4F-418D-AE19-62706E023703}">
                      <ahyp:hlinkClr xmlns:ahyp="http://schemas.microsoft.com/office/drawing/2018/hyperlinkcolor" val="tx"/>
                    </a:ext>
                  </a:extLst>
                </a:hlinkClick>
              </a:rPr>
              <a:t>https://www.embedded.com/an-introduction-to-model-checking/</a:t>
            </a:r>
            <a:endParaRPr lang="en-IN" dirty="0">
              <a:solidFill>
                <a:schemeClr val="tx2">
                  <a:lumMod val="25000"/>
                </a:schemeClr>
              </a:solidFill>
            </a:endParaRPr>
          </a:p>
          <a:p>
            <a:pPr marL="285750" indent="-285750">
              <a:lnSpc>
                <a:spcPct val="150000"/>
              </a:lnSpc>
              <a:buFont typeface="Arial" panose="020B0604020202020204" pitchFamily="34" charset="0"/>
              <a:buChar char="•"/>
            </a:pPr>
            <a:r>
              <a:rPr lang="en-IN" dirty="0">
                <a:solidFill>
                  <a:schemeClr val="tx2">
                    <a:lumMod val="25000"/>
                  </a:schemeClr>
                </a:solidFill>
              </a:rPr>
              <a:t>Edmund M. Clarke, Orna Grumberg, and Doron A. Peled. 2000. Model checking. MIT Press, Cambridge, MA, USA.</a:t>
            </a:r>
          </a:p>
          <a:p>
            <a:pPr marL="285750" indent="-285750">
              <a:lnSpc>
                <a:spcPct val="150000"/>
              </a:lnSpc>
              <a:buFont typeface="Arial" panose="020B0604020202020204" pitchFamily="34" charset="0"/>
              <a:buChar char="•"/>
            </a:pPr>
            <a:r>
              <a:rPr lang="en-IN" dirty="0">
                <a:solidFill>
                  <a:schemeClr val="tx2">
                    <a:lumMod val="25000"/>
                  </a:schemeClr>
                </a:solidFill>
                <a:hlinkClick r:id="rId5">
                  <a:extLst>
                    <a:ext uri="{A12FA001-AC4F-418D-AE19-62706E023703}">
                      <ahyp:hlinkClr xmlns:ahyp="http://schemas.microsoft.com/office/drawing/2018/hyperlinkcolor" val="tx"/>
                    </a:ext>
                  </a:extLst>
                </a:hlinkClick>
              </a:rPr>
              <a:t>https://www.youtube.com/channel/UCUXDMaaobCO1He1HBiFZnPQ</a:t>
            </a:r>
            <a:endParaRPr lang="en-IN" dirty="0">
              <a:solidFill>
                <a:schemeClr val="tx2">
                  <a:lumMod val="25000"/>
                </a:schemeClr>
              </a:solidFill>
            </a:endParaRPr>
          </a:p>
          <a:p>
            <a:pPr marL="285750" indent="-285750">
              <a:lnSpc>
                <a:spcPct val="150000"/>
              </a:lnSpc>
              <a:buFont typeface="Arial" panose="020B0604020202020204" pitchFamily="34" charset="0"/>
              <a:buChar char="•"/>
            </a:pPr>
            <a:r>
              <a:rPr lang="en-IN" dirty="0">
                <a:solidFill>
                  <a:schemeClr val="tx2">
                    <a:lumMod val="25000"/>
                  </a:schemeClr>
                </a:solidFill>
                <a:hlinkClick r:id="rId6">
                  <a:extLst>
                    <a:ext uri="{A12FA001-AC4F-418D-AE19-62706E023703}">
                      <ahyp:hlinkClr xmlns:ahyp="http://schemas.microsoft.com/office/drawing/2018/hyperlinkcolor" val="tx"/>
                    </a:ext>
                  </a:extLst>
                </a:hlinkClick>
              </a:rPr>
              <a:t>http://www.inf.ed.ac.uk/teaching/courses/fv/nusmv/nusmv-startup.html</a:t>
            </a:r>
            <a:endParaRPr lang="en-IN" dirty="0">
              <a:solidFill>
                <a:schemeClr val="tx2">
                  <a:lumMod val="25000"/>
                </a:schemeClr>
              </a:solidFill>
            </a:endParaRPr>
          </a:p>
          <a:p>
            <a:pPr marL="285750" indent="-285750">
              <a:lnSpc>
                <a:spcPct val="150000"/>
              </a:lnSpc>
              <a:buFont typeface="Arial" panose="020B0604020202020204" pitchFamily="34" charset="0"/>
              <a:buChar char="•"/>
            </a:pPr>
            <a:endParaRPr lang="en-IN" dirty="0">
              <a:solidFill>
                <a:schemeClr val="tx2">
                  <a:lumMod val="25000"/>
                </a:schemeClr>
              </a:solidFill>
            </a:endParaRPr>
          </a:p>
          <a:p>
            <a:pPr marL="285750" indent="-285750">
              <a:lnSpc>
                <a:spcPct val="150000"/>
              </a:lnSpc>
              <a:buFont typeface="Arial" panose="020B0604020202020204" pitchFamily="34" charset="0"/>
              <a:buChar char="•"/>
            </a:pPr>
            <a:endParaRPr lang="en-US" dirty="0">
              <a:solidFill>
                <a:schemeClr val="tx2">
                  <a:lumMod val="25000"/>
                </a:schemeClr>
              </a:solidFill>
            </a:endParaRPr>
          </a:p>
          <a:p>
            <a:pPr marL="285750" indent="-285750">
              <a:lnSpc>
                <a:spcPct val="150000"/>
              </a:lnSpc>
              <a:buFont typeface="Arial" panose="020B0604020202020204" pitchFamily="34" charset="0"/>
              <a:buChar char="•"/>
            </a:pPr>
            <a:endParaRPr lang="en-US" dirty="0">
              <a:solidFill>
                <a:schemeClr val="tx2">
                  <a:lumMod val="25000"/>
                </a:schemeClr>
              </a:solidFill>
            </a:endParaRPr>
          </a:p>
        </p:txBody>
      </p:sp>
    </p:spTree>
    <p:extLst>
      <p:ext uri="{BB962C8B-B14F-4D97-AF65-F5344CB8AC3E}">
        <p14:creationId xmlns:p14="http://schemas.microsoft.com/office/powerpoint/2010/main" val="240753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11560" y="2753074"/>
            <a:ext cx="4824536" cy="819942"/>
          </a:xfrm>
        </p:spPr>
        <p:txBody>
          <a:bodyPr/>
          <a:lstStyle/>
          <a:p>
            <a:r>
              <a:rPr lang="en-US" sz="4800" b="0" dirty="0"/>
              <a:t>THANK YOU</a:t>
            </a:r>
            <a:endParaRPr lang="en-US" sz="4800" dirty="0"/>
          </a:p>
        </p:txBody>
      </p:sp>
      <p:sp>
        <p:nvSpPr>
          <p:cNvPr id="5" name="Footer Placeholder 4">
            <a:extLst>
              <a:ext uri="{FF2B5EF4-FFF2-40B4-BE49-F238E27FC236}">
                <a16:creationId xmlns:a16="http://schemas.microsoft.com/office/drawing/2014/main" id="{CBF51CEE-46EB-451E-BC44-2BC9E5D37227}"/>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81A1D3F0-7AC4-4012-8A88-BD85CCD05945}"/>
              </a:ext>
            </a:extLst>
          </p:cNvPr>
          <p:cNvSpPr>
            <a:spLocks noGrp="1"/>
          </p:cNvSpPr>
          <p:nvPr>
            <p:ph type="sldNum" sz="quarter" idx="11"/>
          </p:nvPr>
        </p:nvSpPr>
        <p:spPr/>
        <p:txBody>
          <a:bodyPr/>
          <a:lstStyle/>
          <a:p>
            <a:fld id="{FEA1243F-3000-4347-94A4-FBDEAD3122CB}" type="slidenum">
              <a:rPr lang="en-US" smtClean="0"/>
              <a:pPr/>
              <a:t>16</a:t>
            </a:fld>
            <a:endParaRPr lang="en-US" dirty="0"/>
          </a:p>
        </p:txBody>
      </p:sp>
      <p:pic>
        <p:nvPicPr>
          <p:cNvPr id="7" name="Picture 6" descr="A close up of a logo&#10;&#10;Description automatically generated">
            <a:extLst>
              <a:ext uri="{FF2B5EF4-FFF2-40B4-BE49-F238E27FC236}">
                <a16:creationId xmlns:a16="http://schemas.microsoft.com/office/drawing/2014/main" id="{7A4552AE-151A-B540-A8BB-743C70D03F9A}"/>
              </a:ext>
            </a:extLst>
          </p:cNvPr>
          <p:cNvPicPr>
            <a:picLocks noChangeAspect="1"/>
          </p:cNvPicPr>
          <p:nvPr/>
        </p:nvPicPr>
        <p:blipFill rotWithShape="1">
          <a:blip r:embed="rId3"/>
          <a:srcRect l="8121" t="8879" r="4836" b="6767"/>
          <a:stretch/>
        </p:blipFill>
        <p:spPr>
          <a:xfrm>
            <a:off x="0" y="5229200"/>
            <a:ext cx="2188804" cy="13681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925383" y="481113"/>
            <a:ext cx="4876800" cy="799306"/>
          </a:xfrm>
        </p:spPr>
        <p:txBody>
          <a:bodyPr/>
          <a:lstStyle/>
          <a:p>
            <a:r>
              <a:rPr lang="en-US" b="0" dirty="0"/>
              <a:t>CONTENTS</a:t>
            </a:r>
            <a:endParaRPr lang="en-US" dirty="0"/>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a:t>Online BBMS, INSE- 6250</a:t>
            </a:r>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2</a:t>
            </a:fld>
            <a:endParaRPr lang="en-US" dirty="0"/>
          </a:p>
        </p:txBody>
      </p:sp>
      <p:sp>
        <p:nvSpPr>
          <p:cNvPr id="3" name="TextBox 2">
            <a:extLst>
              <a:ext uri="{FF2B5EF4-FFF2-40B4-BE49-F238E27FC236}">
                <a16:creationId xmlns:a16="http://schemas.microsoft.com/office/drawing/2014/main" id="{BAF7D313-F396-D544-BAC9-65C0D387EC9D}"/>
              </a:ext>
            </a:extLst>
          </p:cNvPr>
          <p:cNvSpPr txBox="1"/>
          <p:nvPr/>
        </p:nvSpPr>
        <p:spPr>
          <a:xfrm>
            <a:off x="1331640" y="1412776"/>
            <a:ext cx="4248472" cy="29494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25000"/>
                  </a:schemeClr>
                </a:solidFill>
              </a:rPr>
              <a:t>Introduction</a:t>
            </a:r>
          </a:p>
          <a:p>
            <a:pPr marL="285750" indent="-285750">
              <a:lnSpc>
                <a:spcPct val="150000"/>
              </a:lnSpc>
              <a:buFont typeface="Arial" panose="020B0604020202020204" pitchFamily="34" charset="0"/>
              <a:buChar char="•"/>
            </a:pPr>
            <a:r>
              <a:rPr lang="en-US" dirty="0">
                <a:solidFill>
                  <a:schemeClr val="tx2">
                    <a:lumMod val="25000"/>
                  </a:schemeClr>
                </a:solidFill>
              </a:rPr>
              <a:t>Model Checking</a:t>
            </a:r>
          </a:p>
          <a:p>
            <a:pPr marL="285750" indent="-285750">
              <a:lnSpc>
                <a:spcPct val="150000"/>
              </a:lnSpc>
              <a:buFont typeface="Arial" panose="020B0604020202020204" pitchFamily="34" charset="0"/>
              <a:buChar char="•"/>
            </a:pPr>
            <a:r>
              <a:rPr lang="en-US" dirty="0">
                <a:solidFill>
                  <a:schemeClr val="tx2">
                    <a:lumMod val="25000"/>
                  </a:schemeClr>
                </a:solidFill>
              </a:rPr>
              <a:t>System Model</a:t>
            </a:r>
          </a:p>
          <a:p>
            <a:pPr marL="285750" indent="-285750">
              <a:lnSpc>
                <a:spcPct val="150000"/>
              </a:lnSpc>
              <a:buFont typeface="Arial" panose="020B0604020202020204" pitchFamily="34" charset="0"/>
              <a:buChar char="•"/>
            </a:pPr>
            <a:r>
              <a:rPr lang="en-US" dirty="0">
                <a:solidFill>
                  <a:schemeClr val="tx2">
                    <a:lumMod val="25000"/>
                  </a:schemeClr>
                </a:solidFill>
              </a:rPr>
              <a:t>Properties</a:t>
            </a:r>
          </a:p>
          <a:p>
            <a:pPr marL="285750" indent="-285750">
              <a:lnSpc>
                <a:spcPct val="150000"/>
              </a:lnSpc>
              <a:buFont typeface="Arial" panose="020B0604020202020204" pitchFamily="34" charset="0"/>
              <a:buChar char="•"/>
            </a:pPr>
            <a:r>
              <a:rPr lang="en-US" dirty="0">
                <a:solidFill>
                  <a:schemeClr val="tx2">
                    <a:lumMod val="25000"/>
                  </a:schemeClr>
                </a:solidFill>
              </a:rPr>
              <a:t>Results</a:t>
            </a:r>
          </a:p>
          <a:p>
            <a:pPr marL="285750" indent="-285750">
              <a:lnSpc>
                <a:spcPct val="150000"/>
              </a:lnSpc>
              <a:buFont typeface="Arial" panose="020B0604020202020204" pitchFamily="34" charset="0"/>
              <a:buChar char="•"/>
            </a:pPr>
            <a:r>
              <a:rPr lang="en-US" dirty="0">
                <a:solidFill>
                  <a:schemeClr val="tx2">
                    <a:lumMod val="25000"/>
                  </a:schemeClr>
                </a:solidFill>
              </a:rPr>
              <a:t>Lessons Learned</a:t>
            </a:r>
          </a:p>
          <a:p>
            <a:pPr marL="285750" indent="-285750">
              <a:lnSpc>
                <a:spcPct val="150000"/>
              </a:lnSpc>
              <a:buFont typeface="Arial" panose="020B0604020202020204" pitchFamily="34" charset="0"/>
              <a:buChar char="•"/>
            </a:pPr>
            <a:r>
              <a:rPr lang="en-US" dirty="0">
                <a:solidFill>
                  <a:schemeClr val="tx2">
                    <a:lumMod val="25000"/>
                  </a:schemeClr>
                </a:solidFill>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INTRODUCTION</a:t>
            </a:r>
          </a:p>
        </p:txBody>
      </p:sp>
      <p:sp>
        <p:nvSpPr>
          <p:cNvPr id="4" name="Footer Placeholder 4">
            <a:extLst>
              <a:ext uri="{FF2B5EF4-FFF2-40B4-BE49-F238E27FC236}">
                <a16:creationId xmlns:a16="http://schemas.microsoft.com/office/drawing/2014/main" id="{1959AD99-6BDF-4994-BB96-51E4881985D2}"/>
              </a:ext>
            </a:extLst>
          </p:cNvPr>
          <p:cNvSpPr>
            <a:spLocks noGrp="1"/>
          </p:cNvSpPr>
          <p:nvPr>
            <p:ph type="ftr" sz="quarter" idx="10"/>
          </p:nvPr>
        </p:nvSpPr>
        <p:spPr>
          <a:xfrm>
            <a:off x="5971698" y="183188"/>
            <a:ext cx="2212182" cy="300831"/>
          </a:xfrm>
        </p:spPr>
        <p:txBody>
          <a:bodyPr/>
          <a:lstStyle>
            <a:lvl1pPr>
              <a:defRPr/>
            </a:lvl1pPr>
          </a:lstStyle>
          <a:p>
            <a:r>
              <a:rPr lang="en-US" dirty="0"/>
              <a:t>Online BBMS, INSE- 6250</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3</a:t>
            </a:fld>
            <a:endParaRPr lang="en-US" dirty="0"/>
          </a:p>
        </p:txBody>
      </p:sp>
      <p:sp>
        <p:nvSpPr>
          <p:cNvPr id="3" name="Rectangle 2"/>
          <p:cNvSpPr>
            <a:spLocks noGrp="1"/>
          </p:cNvSpPr>
          <p:nvPr>
            <p:ph idx="1"/>
          </p:nvPr>
        </p:nvSpPr>
        <p:spPr>
          <a:xfrm>
            <a:off x="718185" y="1636617"/>
            <a:ext cx="7717155" cy="2867441"/>
          </a:xfrm>
        </p:spPr>
        <p:txBody>
          <a:bodyPr>
            <a:noAutofit/>
          </a:bodyPr>
          <a:lstStyle/>
          <a:p>
            <a:pPr algn="just"/>
            <a:r>
              <a:rPr lang="en-IN" dirty="0">
                <a:solidFill>
                  <a:schemeClr val="tx2">
                    <a:lumMod val="25000"/>
                  </a:schemeClr>
                </a:solidFill>
              </a:rPr>
              <a:t>	With the advent of technology, there have been drastic advancements in the field of healthcare, where data plays an important role in this advancement. The donation of blood can save people, especially those who are cancer patients or people who have met with an accident. Thus the accuracy of the webpage information of Online Blood Bank Management System (BBMS) is of utmost importance and plays a significant role. </a:t>
            </a:r>
          </a:p>
          <a:p>
            <a:pPr algn="just"/>
            <a:endParaRPr lang="en-US" sz="1600" dirty="0"/>
          </a:p>
          <a:p>
            <a:pPr algn="just"/>
            <a:endParaRPr lang="en-US" sz="1600" dirty="0"/>
          </a:p>
        </p:txBody>
      </p:sp>
      <p:pic>
        <p:nvPicPr>
          <p:cNvPr id="28" name="Picture 27" descr="A close up of a logo&#10;&#10;Description automatically generated">
            <a:extLst>
              <a:ext uri="{FF2B5EF4-FFF2-40B4-BE49-F238E27FC236}">
                <a16:creationId xmlns:a16="http://schemas.microsoft.com/office/drawing/2014/main" id="{74080D9F-5967-CB48-9D47-9EC1A7E51F36}"/>
              </a:ext>
            </a:extLst>
          </p:cNvPr>
          <p:cNvPicPr>
            <a:picLocks noChangeAspect="1"/>
          </p:cNvPicPr>
          <p:nvPr/>
        </p:nvPicPr>
        <p:blipFill rotWithShape="1">
          <a:blip r:embed="rId3"/>
          <a:srcRect l="8121" t="8879" r="4836" b="6767"/>
          <a:stretch/>
        </p:blipFill>
        <p:spPr>
          <a:xfrm>
            <a:off x="0" y="5432345"/>
            <a:ext cx="2188804" cy="1368152"/>
          </a:xfrm>
          <a:prstGeom prst="rect">
            <a:avLst/>
          </a:prstGeom>
        </p:spPr>
      </p:pic>
      <p:pic>
        <p:nvPicPr>
          <p:cNvPr id="29" name="Graphic 28">
            <a:extLst>
              <a:ext uri="{FF2B5EF4-FFF2-40B4-BE49-F238E27FC236}">
                <a16:creationId xmlns:a16="http://schemas.microsoft.com/office/drawing/2014/main" id="{295969B1-3A27-1440-A758-62859011D2F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325" y="4278668"/>
            <a:ext cx="2260811" cy="804882"/>
          </a:xfrm>
          <a:prstGeom prst="rect">
            <a:avLst/>
          </a:prstGeom>
        </p:spPr>
      </p:pic>
      <p:sp>
        <p:nvSpPr>
          <p:cNvPr id="30" name="TextBox 29">
            <a:extLst>
              <a:ext uri="{FF2B5EF4-FFF2-40B4-BE49-F238E27FC236}">
                <a16:creationId xmlns:a16="http://schemas.microsoft.com/office/drawing/2014/main" id="{778B60BA-2627-4844-A264-E480C3E4FDF9}"/>
              </a:ext>
            </a:extLst>
          </p:cNvPr>
          <p:cNvSpPr txBox="1"/>
          <p:nvPr/>
        </p:nvSpPr>
        <p:spPr>
          <a:xfrm>
            <a:off x="930685" y="4504058"/>
            <a:ext cx="1210588" cy="369332"/>
          </a:xfrm>
          <a:prstGeom prst="rect">
            <a:avLst/>
          </a:prstGeom>
          <a:noFill/>
        </p:spPr>
        <p:txBody>
          <a:bodyPr wrap="square" rtlCol="0">
            <a:spAutoFit/>
          </a:bodyPr>
          <a:lstStyle/>
          <a:p>
            <a:r>
              <a:rPr lang="en-US" dirty="0">
                <a:solidFill>
                  <a:schemeClr val="tx2">
                    <a:lumMod val="25000"/>
                  </a:schemeClr>
                </a:solidFill>
              </a:rPr>
              <a:t>Objective:</a:t>
            </a:r>
          </a:p>
        </p:txBody>
      </p:sp>
      <p:sp>
        <p:nvSpPr>
          <p:cNvPr id="31" name="Parallelogram 30">
            <a:extLst>
              <a:ext uri="{FF2B5EF4-FFF2-40B4-BE49-F238E27FC236}">
                <a16:creationId xmlns:a16="http://schemas.microsoft.com/office/drawing/2014/main" id="{4BFC1CB9-1E42-2B4E-9501-3C37DCD962D2}"/>
              </a:ext>
            </a:extLst>
          </p:cNvPr>
          <p:cNvSpPr/>
          <p:nvPr/>
        </p:nvSpPr>
        <p:spPr>
          <a:xfrm>
            <a:off x="2762528" y="4278667"/>
            <a:ext cx="5924272" cy="804883"/>
          </a:xfrm>
          <a:prstGeom prst="parallelogram">
            <a:avLst>
              <a:gd name="adj" fmla="val 61923"/>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To design a model for navigation of pages of an Online-BBMS and verify its correctness using property specification.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MODEL CHECKING</a:t>
            </a:r>
          </a:p>
        </p:txBody>
      </p:sp>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4933675" y="1772816"/>
            <a:ext cx="4038600" cy="4368354"/>
          </a:xfrm>
        </p:spPr>
        <p:txBody>
          <a:bodyPr>
            <a:noAutofit/>
          </a:bodyPr>
          <a:lstStyle/>
          <a:p>
            <a:pPr>
              <a:spcBef>
                <a:spcPts val="0"/>
              </a:spcBef>
              <a:buClrTx/>
              <a:buSzTx/>
            </a:pPr>
            <a:r>
              <a:rPr lang="en-US" sz="1800" b="1" dirty="0">
                <a:solidFill>
                  <a:schemeClr val="tx2">
                    <a:lumMod val="25000"/>
                  </a:schemeClr>
                </a:solidFill>
              </a:rPr>
              <a:t>Model Checker Tool- NuSMV</a:t>
            </a:r>
          </a:p>
          <a:p>
            <a:pPr>
              <a:spcBef>
                <a:spcPts val="0"/>
              </a:spcBef>
              <a:buClrTx/>
              <a:buSzTx/>
            </a:pPr>
            <a:endParaRPr lang="en-US" sz="1800" b="1" dirty="0">
              <a:solidFill>
                <a:schemeClr val="tx2">
                  <a:lumMod val="25000"/>
                </a:schemeClr>
              </a:solidFill>
            </a:endParaRPr>
          </a:p>
          <a:p>
            <a:pPr>
              <a:spcBef>
                <a:spcPts val="0"/>
              </a:spcBef>
              <a:buClrTx/>
              <a:buSzTx/>
            </a:pPr>
            <a:r>
              <a:rPr lang="en-US" sz="1800" b="1" dirty="0">
                <a:solidFill>
                  <a:schemeClr val="tx2">
                    <a:lumMod val="25000"/>
                  </a:schemeClr>
                </a:solidFill>
              </a:rPr>
              <a:t>System Behavior- Kripke structure</a:t>
            </a:r>
          </a:p>
          <a:p>
            <a:pPr>
              <a:spcBef>
                <a:spcPts val="0"/>
              </a:spcBef>
              <a:buClrTx/>
              <a:buSzTx/>
            </a:pPr>
            <a:endParaRPr lang="en-US" sz="1800" b="1" dirty="0">
              <a:solidFill>
                <a:schemeClr val="tx2">
                  <a:lumMod val="25000"/>
                </a:schemeClr>
              </a:solidFill>
            </a:endParaRPr>
          </a:p>
          <a:p>
            <a:pPr>
              <a:spcBef>
                <a:spcPts val="0"/>
              </a:spcBef>
              <a:buClrTx/>
              <a:buSzTx/>
            </a:pPr>
            <a:r>
              <a:rPr lang="en-US" sz="1800" b="1" dirty="0">
                <a:solidFill>
                  <a:schemeClr val="tx2">
                    <a:lumMod val="25000"/>
                  </a:schemeClr>
                </a:solidFill>
              </a:rPr>
              <a:t>Computation Model- Finite State Machine (Buchi Automaton)</a:t>
            </a:r>
          </a:p>
          <a:p>
            <a:pPr marL="64008" indent="0">
              <a:spcBef>
                <a:spcPts val="0"/>
              </a:spcBef>
              <a:buClrTx/>
              <a:buSzTx/>
              <a:buNone/>
            </a:pPr>
            <a:endParaRPr lang="en-US" sz="1800" b="1" dirty="0">
              <a:solidFill>
                <a:schemeClr val="tx2">
                  <a:lumMod val="25000"/>
                </a:schemeClr>
              </a:solidFill>
            </a:endParaRPr>
          </a:p>
          <a:p>
            <a:pPr>
              <a:spcBef>
                <a:spcPts val="0"/>
              </a:spcBef>
              <a:buClrTx/>
              <a:buSzTx/>
            </a:pPr>
            <a:r>
              <a:rPr lang="en-US" sz="1800" b="1" dirty="0">
                <a:solidFill>
                  <a:schemeClr val="tx2">
                    <a:lumMod val="25000"/>
                  </a:schemeClr>
                </a:solidFill>
              </a:rPr>
              <a:t>Property Specification- Linear Temporal Logic (LTL) and Computation Tree Logic (CTL)</a:t>
            </a:r>
          </a:p>
          <a:p>
            <a:pPr>
              <a:spcBef>
                <a:spcPts val="0"/>
              </a:spcBef>
              <a:buClrTx/>
              <a:buSzTx/>
            </a:pPr>
            <a:endParaRPr lang="en-US" sz="1600" b="1" dirty="0">
              <a:solidFill>
                <a:schemeClr val="tx2">
                  <a:lumMod val="25000"/>
                </a:schemeClr>
              </a:solidFill>
            </a:endParaRPr>
          </a:p>
          <a:p>
            <a:endParaRPr lang="en-US" sz="1800" dirty="0">
              <a:solidFill>
                <a:schemeClr val="tx2">
                  <a:lumMod val="25000"/>
                </a:schemeClr>
              </a:solidFill>
            </a:endParaRPr>
          </a:p>
        </p:txBody>
      </p:sp>
      <p:sp>
        <p:nvSpPr>
          <p:cNvPr id="4" name="Footer Placeholder 4">
            <a:extLst>
              <a:ext uri="{FF2B5EF4-FFF2-40B4-BE49-F238E27FC236}">
                <a16:creationId xmlns:a16="http://schemas.microsoft.com/office/drawing/2014/main" id="{C487EB96-90B4-4952-A952-F5C67F19391E}"/>
              </a:ext>
            </a:extLst>
          </p:cNvPr>
          <p:cNvSpPr>
            <a:spLocks noGrp="1"/>
          </p:cNvSpPr>
          <p:nvPr>
            <p:ph type="ftr" sz="quarter" idx="11"/>
          </p:nvPr>
        </p:nvSpPr>
        <p:spPr/>
        <p:txBody>
          <a:bodyPr/>
          <a:lstStyle>
            <a:lvl1pPr>
              <a:defRPr/>
            </a:lvl1pPr>
          </a:lstStyle>
          <a:p>
            <a:r>
              <a:rPr lang="en-US" dirty="0"/>
              <a:t>Online BBMS, INSE- 6250</a:t>
            </a: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4</a:t>
            </a:fld>
            <a:endParaRPr lang="en-US" dirty="0"/>
          </a:p>
        </p:txBody>
      </p:sp>
      <p:pic>
        <p:nvPicPr>
          <p:cNvPr id="22" name="Picture 21">
            <a:extLst>
              <a:ext uri="{FF2B5EF4-FFF2-40B4-BE49-F238E27FC236}">
                <a16:creationId xmlns:a16="http://schemas.microsoft.com/office/drawing/2014/main" id="{1706E732-9D96-714A-B3C3-AF07B5C9FCC8}"/>
              </a:ext>
            </a:extLst>
          </p:cNvPr>
          <p:cNvPicPr>
            <a:picLocks noChangeAspect="1"/>
          </p:cNvPicPr>
          <p:nvPr/>
        </p:nvPicPr>
        <p:blipFill>
          <a:blip r:embed="rId3"/>
          <a:stretch>
            <a:fillRect/>
          </a:stretch>
        </p:blipFill>
        <p:spPr>
          <a:xfrm>
            <a:off x="285475" y="2276872"/>
            <a:ext cx="4648200" cy="26642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51520" y="154159"/>
            <a:ext cx="4638674" cy="675926"/>
          </a:xfrm>
        </p:spPr>
        <p:txBody>
          <a:bodyPr/>
          <a:lstStyle/>
          <a:p>
            <a:r>
              <a:rPr lang="en-US" dirty="0"/>
              <a:t>SYSTEM MODEL</a:t>
            </a:r>
          </a:p>
        </p:txBody>
      </p:sp>
      <p:sp>
        <p:nvSpPr>
          <p:cNvPr id="4" name="Footer Placeholder 4">
            <a:extLst>
              <a:ext uri="{FF2B5EF4-FFF2-40B4-BE49-F238E27FC236}">
                <a16:creationId xmlns:a16="http://schemas.microsoft.com/office/drawing/2014/main" id="{C487EB96-90B4-4952-A952-F5C67F19391E}"/>
              </a:ext>
            </a:extLst>
          </p:cNvPr>
          <p:cNvSpPr>
            <a:spLocks noGrp="1"/>
          </p:cNvSpPr>
          <p:nvPr>
            <p:ph type="ftr" sz="quarter" idx="11"/>
          </p:nvPr>
        </p:nvSpPr>
        <p:spPr/>
        <p:txBody>
          <a:bodyPr/>
          <a:lstStyle>
            <a:lvl1pPr>
              <a:defRPr/>
            </a:lvl1pPr>
          </a:lstStyle>
          <a:p>
            <a:r>
              <a:rPr lang="en-US" dirty="0"/>
              <a:t>Online BBMS, INSE- 6250</a:t>
            </a: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5</a:t>
            </a:fld>
            <a:endParaRPr lang="en-US" dirty="0"/>
          </a:p>
        </p:txBody>
      </p:sp>
      <p:pic>
        <p:nvPicPr>
          <p:cNvPr id="8" name="Picture 7">
            <a:extLst>
              <a:ext uri="{FF2B5EF4-FFF2-40B4-BE49-F238E27FC236}">
                <a16:creationId xmlns:a16="http://schemas.microsoft.com/office/drawing/2014/main" id="{901C2414-B783-5B40-A301-D22120BC65F5}"/>
              </a:ext>
            </a:extLst>
          </p:cNvPr>
          <p:cNvPicPr/>
          <p:nvPr/>
        </p:nvPicPr>
        <p:blipFill rotWithShape="1">
          <a:blip r:embed="rId3">
            <a:extLst>
              <a:ext uri="{28A0092B-C50C-407E-A947-70E740481C1C}">
                <a14:useLocalDpi xmlns:a14="http://schemas.microsoft.com/office/drawing/2010/main" val="0"/>
              </a:ext>
            </a:extLst>
          </a:blip>
          <a:srcRect l="2204" t="2218"/>
          <a:stretch/>
        </p:blipFill>
        <p:spPr bwMode="auto">
          <a:xfrm>
            <a:off x="1259632" y="908720"/>
            <a:ext cx="4104456" cy="5400600"/>
          </a:xfrm>
          <a:prstGeom prst="rect">
            <a:avLst/>
          </a:prstGeom>
          <a:ln>
            <a:noFill/>
          </a:ln>
          <a:extLst>
            <a:ext uri="{53640926-AAD7-44D8-BBD7-CCE9431645EC}">
              <a14:shadowObscured xmlns:a14="http://schemas.microsoft.com/office/drawing/2010/main"/>
            </a:ext>
          </a:extLst>
        </p:spPr>
      </p:pic>
      <p:pic>
        <p:nvPicPr>
          <p:cNvPr id="12" name="Picture 11" descr="A close up of a map&#10;&#10;Description automatically generated">
            <a:extLst>
              <a:ext uri="{FF2B5EF4-FFF2-40B4-BE49-F238E27FC236}">
                <a16:creationId xmlns:a16="http://schemas.microsoft.com/office/drawing/2014/main" id="{90D0162E-5762-834B-83EB-C80EE707C173}"/>
              </a:ext>
            </a:extLst>
          </p:cNvPr>
          <p:cNvPicPr/>
          <p:nvPr/>
        </p:nvPicPr>
        <p:blipFill rotWithShape="1">
          <a:blip r:embed="rId4">
            <a:extLst>
              <a:ext uri="{28A0092B-C50C-407E-A947-70E740481C1C}">
                <a14:useLocalDpi xmlns:a14="http://schemas.microsoft.com/office/drawing/2010/main" val="0"/>
              </a:ext>
            </a:extLst>
          </a:blip>
          <a:srcRect t="2244" r="4592" b="-1"/>
          <a:stretch/>
        </p:blipFill>
        <p:spPr bwMode="auto">
          <a:xfrm>
            <a:off x="5931018" y="1196752"/>
            <a:ext cx="2525216" cy="4919068"/>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81D32CE7-EF61-354C-9829-E26AF5C0A75D}"/>
              </a:ext>
            </a:extLst>
          </p:cNvPr>
          <p:cNvSpPr txBox="1"/>
          <p:nvPr/>
        </p:nvSpPr>
        <p:spPr>
          <a:xfrm>
            <a:off x="1059736" y="6203289"/>
            <a:ext cx="8084264" cy="369332"/>
          </a:xfrm>
          <a:prstGeom prst="rect">
            <a:avLst/>
          </a:prstGeom>
          <a:noFill/>
        </p:spPr>
        <p:txBody>
          <a:bodyPr wrap="none" rtlCol="0">
            <a:spAutoFit/>
          </a:bodyPr>
          <a:lstStyle/>
          <a:p>
            <a:r>
              <a:rPr lang="en-US" dirty="0">
                <a:solidFill>
                  <a:schemeClr val="tx2">
                    <a:lumMod val="25000"/>
                  </a:schemeClr>
                </a:solidFill>
              </a:rPr>
              <a:t>  Fig. (a) Flow Chart. 			(b) State Model of Online BBMS</a:t>
            </a:r>
          </a:p>
        </p:txBody>
      </p:sp>
    </p:spTree>
    <p:extLst>
      <p:ext uri="{BB962C8B-B14F-4D97-AF65-F5344CB8AC3E}">
        <p14:creationId xmlns:p14="http://schemas.microsoft.com/office/powerpoint/2010/main" val="412451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51520" y="154159"/>
            <a:ext cx="4638674" cy="675926"/>
          </a:xfrm>
        </p:spPr>
        <p:txBody>
          <a:bodyPr/>
          <a:lstStyle/>
          <a:p>
            <a:r>
              <a:rPr lang="en-US" dirty="0"/>
              <a:t>SYSTEM MODEL</a:t>
            </a:r>
          </a:p>
        </p:txBody>
      </p:sp>
      <p:sp>
        <p:nvSpPr>
          <p:cNvPr id="4" name="Footer Placeholder 4">
            <a:extLst>
              <a:ext uri="{FF2B5EF4-FFF2-40B4-BE49-F238E27FC236}">
                <a16:creationId xmlns:a16="http://schemas.microsoft.com/office/drawing/2014/main" id="{C487EB96-90B4-4952-A952-F5C67F19391E}"/>
              </a:ext>
            </a:extLst>
          </p:cNvPr>
          <p:cNvSpPr>
            <a:spLocks noGrp="1"/>
          </p:cNvSpPr>
          <p:nvPr>
            <p:ph type="ftr" sz="quarter" idx="11"/>
          </p:nvPr>
        </p:nvSpPr>
        <p:spPr/>
        <p:txBody>
          <a:bodyPr/>
          <a:lstStyle>
            <a:lvl1pPr>
              <a:defRPr/>
            </a:lvl1pPr>
          </a:lstStyle>
          <a:p>
            <a:r>
              <a:rPr lang="en-US" dirty="0"/>
              <a:t>Online BBMS, INSE- 6250</a:t>
            </a: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6</a:t>
            </a:fld>
            <a:endParaRPr lang="en-US" dirty="0"/>
          </a:p>
        </p:txBody>
      </p:sp>
      <p:sp>
        <p:nvSpPr>
          <p:cNvPr id="9" name="TextBox 8">
            <a:extLst>
              <a:ext uri="{FF2B5EF4-FFF2-40B4-BE49-F238E27FC236}">
                <a16:creationId xmlns:a16="http://schemas.microsoft.com/office/drawing/2014/main" id="{81D32CE7-EF61-354C-9829-E26AF5C0A75D}"/>
              </a:ext>
            </a:extLst>
          </p:cNvPr>
          <p:cNvSpPr txBox="1"/>
          <p:nvPr/>
        </p:nvSpPr>
        <p:spPr>
          <a:xfrm>
            <a:off x="1113011" y="980728"/>
            <a:ext cx="7554365" cy="5401479"/>
          </a:xfrm>
          <a:prstGeom prst="rect">
            <a:avLst/>
          </a:prstGeom>
          <a:noFill/>
        </p:spPr>
        <p:txBody>
          <a:bodyPr wrap="square" rtlCol="0">
            <a:spAutoFit/>
          </a:bodyPr>
          <a:lstStyle/>
          <a:p>
            <a:pPr lvl="0"/>
            <a:r>
              <a:rPr lang="en-IN" sz="1500" dirty="0">
                <a:solidFill>
                  <a:schemeClr val="tx2">
                    <a:lumMod val="25000"/>
                  </a:schemeClr>
                </a:solidFill>
              </a:rPr>
              <a:t>S0: Hospital List/Hub; a list or database of hospitals.</a:t>
            </a:r>
          </a:p>
          <a:p>
            <a:pPr lvl="0"/>
            <a:r>
              <a:rPr lang="en-IN" sz="1500" dirty="0">
                <a:solidFill>
                  <a:schemeClr val="tx2">
                    <a:lumMod val="25000"/>
                  </a:schemeClr>
                </a:solidFill>
              </a:rPr>
              <a:t>S1: Homepage; welcome page for specific hospital.</a:t>
            </a:r>
          </a:p>
          <a:p>
            <a:pPr lvl="0"/>
            <a:r>
              <a:rPr lang="en-IN" sz="1500" dirty="0">
                <a:solidFill>
                  <a:schemeClr val="tx2">
                    <a:lumMod val="25000"/>
                  </a:schemeClr>
                </a:solidFill>
              </a:rPr>
              <a:t>S2: Login; to be done by the user (administrator or health official of that hospital).</a:t>
            </a:r>
          </a:p>
          <a:p>
            <a:pPr lvl="0"/>
            <a:r>
              <a:rPr lang="en-IN" sz="1500" dirty="0">
                <a:solidFill>
                  <a:schemeClr val="tx2">
                    <a:lumMod val="25000"/>
                  </a:schemeClr>
                </a:solidFill>
              </a:rPr>
              <a:t>S3: Authentication; to check to validity of the login credentials entered.</a:t>
            </a:r>
          </a:p>
          <a:p>
            <a:pPr lvl="0"/>
            <a:r>
              <a:rPr lang="en-IN" sz="1500" dirty="0">
                <a:solidFill>
                  <a:schemeClr val="tx2">
                    <a:lumMod val="25000"/>
                  </a:schemeClr>
                </a:solidFill>
              </a:rPr>
              <a:t>S4: Blood Bank System; if the login credentials are correct then the main page of the system where, the user choses has option of choosing two functions (to ways to navigate).</a:t>
            </a:r>
          </a:p>
          <a:p>
            <a:pPr lvl="0"/>
            <a:r>
              <a:rPr lang="en-IN" sz="1500" dirty="0">
                <a:solidFill>
                  <a:schemeClr val="tx2">
                    <a:lumMod val="25000"/>
                  </a:schemeClr>
                </a:solidFill>
              </a:rPr>
              <a:t>S5: Login Failed; if the login credentials are incorrect, it prompts user to input correct details.</a:t>
            </a:r>
          </a:p>
          <a:p>
            <a:pPr lvl="0"/>
            <a:r>
              <a:rPr lang="en-IN" sz="1500" dirty="0">
                <a:solidFill>
                  <a:schemeClr val="tx2">
                    <a:lumMod val="25000"/>
                  </a:schemeClr>
                </a:solidFill>
              </a:rPr>
              <a:t>S6: Blood Group; this section specifies possible blood group related functionalities such as identifying availability of the blood, type of blood, stockpile, etc.</a:t>
            </a:r>
          </a:p>
          <a:p>
            <a:pPr lvl="0"/>
            <a:r>
              <a:rPr lang="en-IN" sz="1500" dirty="0">
                <a:solidFill>
                  <a:schemeClr val="tx2">
                    <a:lumMod val="25000"/>
                  </a:schemeClr>
                </a:solidFill>
              </a:rPr>
              <a:t>S7: Fetch Details; gets the blood group list upon user request.</a:t>
            </a:r>
          </a:p>
          <a:p>
            <a:pPr lvl="0"/>
            <a:r>
              <a:rPr lang="en-IN" sz="1500" dirty="0">
                <a:solidFill>
                  <a:schemeClr val="tx2">
                    <a:lumMod val="25000"/>
                  </a:schemeClr>
                </a:solidFill>
              </a:rPr>
              <a:t>S8: Blood Group List; displays the details of blood group list to the user which has all the details related to donors/patients, blood type, blood availability, etc.</a:t>
            </a:r>
          </a:p>
          <a:p>
            <a:pPr lvl="0"/>
            <a:r>
              <a:rPr lang="en-IN" sz="1500" dirty="0">
                <a:solidFill>
                  <a:schemeClr val="tx2">
                    <a:lumMod val="25000"/>
                  </a:schemeClr>
                </a:solidFill>
              </a:rPr>
              <a:t>S9: Donate Blood; means the user takes the blood from the donor or patient and proceeds further.</a:t>
            </a:r>
          </a:p>
          <a:p>
            <a:pPr lvl="0"/>
            <a:r>
              <a:rPr lang="en-IN" sz="1500" dirty="0">
                <a:solidFill>
                  <a:schemeClr val="tx2">
                    <a:lumMod val="25000"/>
                  </a:schemeClr>
                </a:solidFill>
              </a:rPr>
              <a:t>S10: Donor/Patient details; the donor name, age, and other relevant information is stored by the user.</a:t>
            </a:r>
          </a:p>
          <a:p>
            <a:pPr lvl="0"/>
            <a:r>
              <a:rPr lang="en-IN" sz="1500" dirty="0">
                <a:solidFill>
                  <a:schemeClr val="tx2">
                    <a:lumMod val="25000"/>
                  </a:schemeClr>
                </a:solidFill>
              </a:rPr>
              <a:t>S11: Laboratory Tests; the user then sends the blood sample for lab tests and store in hospital records. Also, this is linked to the Blood Group (state s6) as it needs access for the details of the donor and tests.</a:t>
            </a:r>
          </a:p>
          <a:p>
            <a:pPr lvl="0"/>
            <a:r>
              <a:rPr lang="en-IN" sz="1500" dirty="0">
                <a:solidFill>
                  <a:schemeClr val="tx2">
                    <a:lumMod val="25000"/>
                  </a:schemeClr>
                </a:solidFill>
              </a:rPr>
              <a:t>S12: Exit; exits the webpage either performing needed tasks or without performing any task.</a:t>
            </a:r>
          </a:p>
        </p:txBody>
      </p:sp>
    </p:spTree>
    <p:extLst>
      <p:ext uri="{BB962C8B-B14F-4D97-AF65-F5344CB8AC3E}">
        <p14:creationId xmlns:p14="http://schemas.microsoft.com/office/powerpoint/2010/main" val="341940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PROPERTIES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7</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364752" y="1425865"/>
            <a:ext cx="8414495" cy="646331"/>
          </a:xfrm>
          <a:prstGeom prst="rect">
            <a:avLst/>
          </a:prstGeom>
          <a:noFill/>
        </p:spPr>
        <p:txBody>
          <a:bodyPr wrap="square" rtlCol="0">
            <a:spAutoFit/>
          </a:bodyPr>
          <a:lstStyle/>
          <a:p>
            <a:r>
              <a:rPr lang="en-IN" dirty="0">
                <a:solidFill>
                  <a:schemeClr val="tx2">
                    <a:lumMod val="25000"/>
                  </a:schemeClr>
                </a:solidFill>
              </a:rPr>
              <a:t>1. </a:t>
            </a:r>
            <a:r>
              <a:rPr lang="en-IN" b="1" dirty="0">
                <a:solidFill>
                  <a:schemeClr val="tx2">
                    <a:lumMod val="25000"/>
                  </a:schemeClr>
                </a:solidFill>
              </a:rPr>
              <a:t>Reachability</a:t>
            </a:r>
            <a:r>
              <a:rPr lang="en-IN" dirty="0">
                <a:solidFill>
                  <a:schemeClr val="tx2">
                    <a:lumMod val="25000"/>
                  </a:schemeClr>
                </a:solidFill>
              </a:rPr>
              <a:t> (CTL)- all states in the Online BBMS must be covered or reached at least once. </a:t>
            </a:r>
            <a:endParaRPr lang="en-US" dirty="0">
              <a:solidFill>
                <a:schemeClr val="tx2">
                  <a:lumMod val="25000"/>
                </a:schemeClr>
              </a:solidFill>
            </a:endParaRPr>
          </a:p>
        </p:txBody>
      </p:sp>
      <p:pic>
        <p:nvPicPr>
          <p:cNvPr id="4" name="Picture 3">
            <a:extLst>
              <a:ext uri="{FF2B5EF4-FFF2-40B4-BE49-F238E27FC236}">
                <a16:creationId xmlns:a16="http://schemas.microsoft.com/office/drawing/2014/main" id="{4EEC8E48-1AC9-DF48-A609-E7C7EA9198AB}"/>
              </a:ext>
            </a:extLst>
          </p:cNvPr>
          <p:cNvPicPr>
            <a:picLocks noChangeAspect="1"/>
          </p:cNvPicPr>
          <p:nvPr/>
        </p:nvPicPr>
        <p:blipFill>
          <a:blip r:embed="rId3"/>
          <a:stretch>
            <a:fillRect/>
          </a:stretch>
        </p:blipFill>
        <p:spPr>
          <a:xfrm>
            <a:off x="1331639" y="2132856"/>
            <a:ext cx="6336705" cy="4653136"/>
          </a:xfrm>
          <a:prstGeom prst="rect">
            <a:avLst/>
          </a:prstGeom>
        </p:spPr>
      </p:pic>
    </p:spTree>
    <p:extLst>
      <p:ext uri="{BB962C8B-B14F-4D97-AF65-F5344CB8AC3E}">
        <p14:creationId xmlns:p14="http://schemas.microsoft.com/office/powerpoint/2010/main" val="3871885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PROPERTIES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8</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364752" y="1425865"/>
            <a:ext cx="8414495" cy="646331"/>
          </a:xfrm>
          <a:prstGeom prst="rect">
            <a:avLst/>
          </a:prstGeom>
          <a:noFill/>
        </p:spPr>
        <p:txBody>
          <a:bodyPr wrap="square" rtlCol="0">
            <a:spAutoFit/>
          </a:bodyPr>
          <a:lstStyle/>
          <a:p>
            <a:r>
              <a:rPr lang="en-IN" dirty="0">
                <a:solidFill>
                  <a:schemeClr val="tx2">
                    <a:lumMod val="25000"/>
                  </a:schemeClr>
                </a:solidFill>
              </a:rPr>
              <a:t>2. </a:t>
            </a:r>
            <a:r>
              <a:rPr lang="en-IN" b="1" dirty="0">
                <a:solidFill>
                  <a:schemeClr val="tx2">
                    <a:lumMod val="25000"/>
                  </a:schemeClr>
                </a:solidFill>
              </a:rPr>
              <a:t>Liveness</a:t>
            </a:r>
            <a:r>
              <a:rPr lang="en-IN" dirty="0">
                <a:solidFill>
                  <a:schemeClr val="tx2">
                    <a:lumMod val="25000"/>
                  </a:schemeClr>
                </a:solidFill>
              </a:rPr>
              <a:t> (CTL)- all transitions (legal transitions) in the system model must be covered at least once. </a:t>
            </a:r>
            <a:endParaRPr lang="en-US" dirty="0">
              <a:solidFill>
                <a:schemeClr val="tx2">
                  <a:lumMod val="25000"/>
                </a:schemeClr>
              </a:solidFill>
            </a:endParaRPr>
          </a:p>
        </p:txBody>
      </p:sp>
      <p:pic>
        <p:nvPicPr>
          <p:cNvPr id="8" name="Picture 7" descr="A screenshot of a cell phone&#10;&#10;Description automatically generated">
            <a:extLst>
              <a:ext uri="{FF2B5EF4-FFF2-40B4-BE49-F238E27FC236}">
                <a16:creationId xmlns:a16="http://schemas.microsoft.com/office/drawing/2014/main" id="{53EF1322-F7DE-894D-BD92-976C0C5E3DDE}"/>
              </a:ext>
            </a:extLst>
          </p:cNvPr>
          <p:cNvPicPr>
            <a:picLocks noChangeAspect="1"/>
          </p:cNvPicPr>
          <p:nvPr/>
        </p:nvPicPr>
        <p:blipFill>
          <a:blip r:embed="rId3"/>
          <a:stretch>
            <a:fillRect/>
          </a:stretch>
        </p:blipFill>
        <p:spPr>
          <a:xfrm>
            <a:off x="899592" y="2276871"/>
            <a:ext cx="7284288" cy="4407013"/>
          </a:xfrm>
          <a:prstGeom prst="rect">
            <a:avLst/>
          </a:prstGeom>
        </p:spPr>
      </p:pic>
    </p:spTree>
    <p:extLst>
      <p:ext uri="{BB962C8B-B14F-4D97-AF65-F5344CB8AC3E}">
        <p14:creationId xmlns:p14="http://schemas.microsoft.com/office/powerpoint/2010/main" val="14151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PROPERTIES</a:t>
            </a:r>
          </a:p>
        </p:txBody>
      </p:sp>
      <p:sp>
        <p:nvSpPr>
          <p:cNvPr id="5" name="Footer Placeholder 4">
            <a:extLst>
              <a:ext uri="{FF2B5EF4-FFF2-40B4-BE49-F238E27FC236}">
                <a16:creationId xmlns:a16="http://schemas.microsoft.com/office/drawing/2014/main" id="{7C2BE88C-2EFA-4A2B-9243-D1DBB29DD259}"/>
              </a:ext>
            </a:extLst>
          </p:cNvPr>
          <p:cNvSpPr>
            <a:spLocks noGrp="1"/>
          </p:cNvSpPr>
          <p:nvPr>
            <p:ph type="ftr" sz="quarter" idx="10"/>
          </p:nvPr>
        </p:nvSpPr>
        <p:spPr/>
        <p:txBody>
          <a:bodyPr/>
          <a:lstStyle>
            <a:lvl1pPr>
              <a:defRPr/>
            </a:lvl1pPr>
          </a:lstStyle>
          <a:p>
            <a:r>
              <a:rPr lang="en-US" dirty="0"/>
              <a:t>Online BBMS, INSE- 6250</a:t>
            </a:r>
          </a:p>
        </p:txBody>
      </p:sp>
      <p:sp>
        <p:nvSpPr>
          <p:cNvPr id="6" name="Slide Number Placeholder 5">
            <a:extLst>
              <a:ext uri="{FF2B5EF4-FFF2-40B4-BE49-F238E27FC236}">
                <a16:creationId xmlns:a16="http://schemas.microsoft.com/office/drawing/2014/main" id="{0369C6F3-E4EF-4838-98C2-5EB64FEBBA51}"/>
              </a:ext>
            </a:extLst>
          </p:cNvPr>
          <p:cNvSpPr>
            <a:spLocks noGrp="1"/>
          </p:cNvSpPr>
          <p:nvPr>
            <p:ph type="sldNum" sz="quarter" idx="11"/>
          </p:nvPr>
        </p:nvSpPr>
        <p:spPr/>
        <p:txBody>
          <a:bodyPr/>
          <a:lstStyle/>
          <a:p>
            <a:fld id="{FEA1243F-3000-4347-94A4-FBDEAD3122CB}" type="slidenum">
              <a:rPr lang="en-US" smtClean="0"/>
              <a:pPr/>
              <a:t>9</a:t>
            </a:fld>
            <a:endParaRPr lang="en-US" dirty="0"/>
          </a:p>
        </p:txBody>
      </p:sp>
      <p:sp>
        <p:nvSpPr>
          <p:cNvPr id="7" name="TextBox 6">
            <a:extLst>
              <a:ext uri="{FF2B5EF4-FFF2-40B4-BE49-F238E27FC236}">
                <a16:creationId xmlns:a16="http://schemas.microsoft.com/office/drawing/2014/main" id="{59934D64-9352-E644-9EE0-77249A42AC12}"/>
              </a:ext>
            </a:extLst>
          </p:cNvPr>
          <p:cNvSpPr txBox="1"/>
          <p:nvPr/>
        </p:nvSpPr>
        <p:spPr>
          <a:xfrm>
            <a:off x="364752" y="1425865"/>
            <a:ext cx="8414495" cy="646331"/>
          </a:xfrm>
          <a:prstGeom prst="rect">
            <a:avLst/>
          </a:prstGeom>
          <a:noFill/>
        </p:spPr>
        <p:txBody>
          <a:bodyPr wrap="square" rtlCol="0">
            <a:spAutoFit/>
          </a:bodyPr>
          <a:lstStyle/>
          <a:p>
            <a:r>
              <a:rPr lang="en-IN" dirty="0">
                <a:solidFill>
                  <a:schemeClr val="tx2">
                    <a:lumMod val="25000"/>
                  </a:schemeClr>
                </a:solidFill>
              </a:rPr>
              <a:t>3. </a:t>
            </a:r>
            <a:r>
              <a:rPr lang="en-IN" b="1" dirty="0">
                <a:solidFill>
                  <a:schemeClr val="tx2">
                    <a:lumMod val="25000"/>
                  </a:schemeClr>
                </a:solidFill>
              </a:rPr>
              <a:t>LTL Properties</a:t>
            </a:r>
            <a:r>
              <a:rPr lang="en-IN" dirty="0">
                <a:solidFill>
                  <a:schemeClr val="tx2">
                    <a:lumMod val="25000"/>
                  </a:schemeClr>
                </a:solidFill>
              </a:rPr>
              <a:t>- we can also see that an LTL properties to verify our model as shown in the Table. 3 </a:t>
            </a:r>
            <a:endParaRPr lang="en-US" dirty="0">
              <a:solidFill>
                <a:schemeClr val="tx2">
                  <a:lumMod val="25000"/>
                </a:schemeClr>
              </a:solidFill>
            </a:endParaRPr>
          </a:p>
        </p:txBody>
      </p:sp>
      <p:pic>
        <p:nvPicPr>
          <p:cNvPr id="9" name="Picture 8">
            <a:extLst>
              <a:ext uri="{FF2B5EF4-FFF2-40B4-BE49-F238E27FC236}">
                <a16:creationId xmlns:a16="http://schemas.microsoft.com/office/drawing/2014/main" id="{3EE20237-48EF-4A48-A9FB-5175693D1A34}"/>
              </a:ext>
            </a:extLst>
          </p:cNvPr>
          <p:cNvPicPr>
            <a:picLocks noChangeAspect="1"/>
          </p:cNvPicPr>
          <p:nvPr/>
        </p:nvPicPr>
        <p:blipFill>
          <a:blip r:embed="rId3"/>
          <a:stretch>
            <a:fillRect/>
          </a:stretch>
        </p:blipFill>
        <p:spPr>
          <a:xfrm>
            <a:off x="993654" y="2204863"/>
            <a:ext cx="7190226" cy="4545545"/>
          </a:xfrm>
          <a:prstGeom prst="rect">
            <a:avLst/>
          </a:prstGeom>
        </p:spPr>
      </p:pic>
    </p:spTree>
    <p:extLst>
      <p:ext uri="{BB962C8B-B14F-4D97-AF65-F5344CB8AC3E}">
        <p14:creationId xmlns:p14="http://schemas.microsoft.com/office/powerpoint/2010/main" val="42625813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2.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B47EFB-BDBB-4CE5-A848-1507BE3B798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Verve</Template>
  <TotalTime>0</TotalTime>
  <Words>1006</Words>
  <Application>Microsoft Macintosh PowerPoint</Application>
  <PresentationFormat>On-screen Show (4:3)</PresentationFormat>
  <Paragraphs>129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Segoe UI</vt:lpstr>
      <vt:lpstr>Wingdings 2</vt:lpstr>
      <vt:lpstr>Verve</vt:lpstr>
      <vt:lpstr>ONLINE BLOOD BANK MANAGEMENT SYSTEM</vt:lpstr>
      <vt:lpstr>CONTENTS</vt:lpstr>
      <vt:lpstr>INTRODUCTION</vt:lpstr>
      <vt:lpstr>MODEL CHECKING</vt:lpstr>
      <vt:lpstr>SYSTEM MODEL</vt:lpstr>
      <vt:lpstr>SYSTEM MODEL</vt:lpstr>
      <vt:lpstr>PROPERTIES</vt:lpstr>
      <vt:lpstr>PROPERTIES</vt:lpstr>
      <vt:lpstr>PROPERTIES</vt:lpstr>
      <vt:lpstr>RESULTS</vt:lpstr>
      <vt:lpstr>RESULTS</vt:lpstr>
      <vt:lpstr>RESULTS</vt:lpstr>
      <vt:lpstr>CONCLUSION</vt:lpstr>
      <vt:lpstr>Lessons Learned</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Faizan</dc:creator>
  <cp:lastModifiedBy/>
  <cp:revision>1</cp:revision>
  <dcterms:created xsi:type="dcterms:W3CDTF">2020-03-30T00:04:56Z</dcterms:created>
  <dcterms:modified xsi:type="dcterms:W3CDTF">2020-03-31T21:23:58Z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